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23"/>
  </p:notesMasterIdLst>
  <p:handoutMasterIdLst>
    <p:handoutMasterId r:id="rId24"/>
  </p:handoutMasterIdLst>
  <p:sldIdLst>
    <p:sldId id="575" r:id="rId2"/>
    <p:sldId id="637" r:id="rId3"/>
    <p:sldId id="638" r:id="rId4"/>
    <p:sldId id="639" r:id="rId5"/>
    <p:sldId id="640" r:id="rId6"/>
    <p:sldId id="641" r:id="rId7"/>
    <p:sldId id="642" r:id="rId8"/>
    <p:sldId id="636" r:id="rId9"/>
    <p:sldId id="646" r:id="rId10"/>
    <p:sldId id="647" r:id="rId11"/>
    <p:sldId id="648" r:id="rId12"/>
    <p:sldId id="649" r:id="rId13"/>
    <p:sldId id="658" r:id="rId14"/>
    <p:sldId id="650" r:id="rId15"/>
    <p:sldId id="651" r:id="rId16"/>
    <p:sldId id="652" r:id="rId17"/>
    <p:sldId id="653" r:id="rId18"/>
    <p:sldId id="654" r:id="rId19"/>
    <p:sldId id="655" r:id="rId20"/>
    <p:sldId id="656" r:id="rId21"/>
    <p:sldId id="657" r:id="rId22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86079" autoAdjust="0"/>
  </p:normalViewPr>
  <p:slideViewPr>
    <p:cSldViewPr snapToObjects="1">
      <p:cViewPr varScale="1">
        <p:scale>
          <a:sx n="113" d="100"/>
          <a:sy n="113" d="100"/>
        </p:scale>
        <p:origin x="-1848" y="-108"/>
      </p:cViewPr>
      <p:guideLst>
        <p:guide orient="horz" pos="25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04.12.2019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№№1-Дети(здрав), 16-ВН, 1-РБ, №41, 54, 19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818" y="4221088"/>
            <a:ext cx="3672408" cy="2088209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Е.В. </a:t>
            </a:r>
            <a:r>
              <a:rPr lang="ru-RU" sz="2400" b="1" dirty="0" err="1" smtClean="0">
                <a:solidFill>
                  <a:schemeClr val="bg1"/>
                </a:solidFill>
              </a:rPr>
              <a:t>Огрызко</a:t>
            </a:r>
            <a:r>
              <a:rPr lang="ru-RU" sz="2400" b="1" dirty="0" smtClean="0">
                <a:solidFill>
                  <a:schemeClr val="bg1"/>
                </a:solidFill>
              </a:rPr>
              <a:t>,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д.м.н.,</a:t>
            </a: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зав. отделением медицинской статистики Отдела </a:t>
            </a:r>
            <a:r>
              <a:rPr lang="ru-RU" sz="1400" b="1" dirty="0">
                <a:solidFill>
                  <a:schemeClr val="bg1"/>
                </a:solidFill>
              </a:rPr>
              <a:t>статистики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Электронный </a:t>
            </a:r>
            <a:r>
              <a:rPr lang="ru-RU" sz="1400" b="1" dirty="0" smtClean="0">
                <a:solidFill>
                  <a:schemeClr val="bg1"/>
                </a:solidFill>
              </a:rPr>
              <a:t>адрес: </a:t>
            </a:r>
            <a:r>
              <a:rPr lang="en-US" sz="1400" b="1" dirty="0" smtClean="0">
                <a:solidFill>
                  <a:schemeClr val="bg1"/>
                </a:solidFill>
              </a:rPr>
              <a:t>ogrev@mail.ru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Т.А. Семенова</a:t>
            </a:r>
          </a:p>
          <a:p>
            <a:pPr algn="l" eaLnBrk="1" hangingPunct="1">
              <a:defRPr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ФГБУ </a:t>
            </a:r>
            <a:r>
              <a:rPr lang="ru-RU" sz="1400" b="1" dirty="0">
                <a:solidFill>
                  <a:schemeClr val="bg1"/>
                </a:solidFill>
              </a:rPr>
              <a:t>«ЦНИИОИЗ» Минздрава России</a:t>
            </a:r>
            <a:endParaRPr lang="ru-RU" sz="1400" dirty="0"/>
          </a:p>
          <a:p>
            <a:pPr algn="l" eaLnBrk="1" hangingPunct="1"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2019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Ф№16-ВН, строка 61 –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«Отпуск по беременности и родам».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─ Если есть рожавшие в возрасте 50-54 и 55-59 лет, то обязательно должны быть предоставлены документы, подтверждающие факт родов (№ больничного листа, выписка из родильного дома);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─В этой 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строке не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должны указываться отпуска по уходу за малолетними детьми.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1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Ф№16-ВН, строка59 и строка 60 «итого по всем причинам».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эти строки включают случаи, связанные с протезированием, выполнением донорских функций, обследованием, в результате которого пациенту был поставлен диагноз «здоров» (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хх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ı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 МКБ-Х «факторы, влияющие на состояние здоровья населения и обращения в медицинские организации ( с профилактическими и иными целями). Представить пояснительные записки.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03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Годовая отчетная форма №1-РБ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Федерации», утв. приказом Росстата от 19.11.2018 №679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2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147248" cy="48866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Необходимо сравнить данные формы №1-РБ с формами федерального проекта «Развитие экспорта медицинских </a:t>
            </a:r>
            <a:r>
              <a:rPr 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услуг», мониторирующие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сведения об оказании медицинской помощи гражданам других государств, в том числе Республике Беларусь.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011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39552" y="908720"/>
            <a:ext cx="8064896" cy="460851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граждане Республики Беларусь за медицинской помощью в 2018 году не обращались, то необходимо распечатать, подписать и сдать нам пустую форму №1-РБ.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86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08720"/>
            <a:ext cx="8075240" cy="495868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ф№41 «Сведения о доме ребенка», утв. приказом Росстата от 21.06.2013 №220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7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таблица №100 «Число домов ребенка». Если изменилось число домов ребенка, то прилагается пояснительная записка;</a:t>
            </a: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необходимо проводить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таблицы 2100 «Штаты учреждения» с ф№47,таб.1800,стр.9;</a:t>
            </a:r>
          </a:p>
          <a:p>
            <a:pPr>
              <a:buFont typeface="Calibri" panose="020F050202020403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таблице  №2120 «Контингенты дома ребенка» должно прослеживаться движение контингента детей по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всем трем строкам, в случае несоответствия представляется пояснительная записка;</a:t>
            </a:r>
          </a:p>
          <a:p>
            <a:pPr>
              <a:buFont typeface="Calibri" panose="020F050202020403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 детей-инвалидов в таблице 2120 должно соответствовать форме №19. В случае несоответствия представляется пояснительная записка.</a:t>
            </a:r>
          </a:p>
          <a:p>
            <a:pPr>
              <a:buFont typeface="Calibri" panose="020F050202020403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таблице 2140 указать распределение всех выбывших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детей,в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том числе и не указанных в отчете (пояснительная записка);</a:t>
            </a:r>
          </a:p>
          <a:p>
            <a:pPr>
              <a:buFont typeface="Calibri" panose="020F050202020403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заполняются два разреза формы, если учреждения подобного рода отсутствуют – представляется «нулевые» формы, подписанные руководителем органа управления здравоохранения.</a:t>
            </a:r>
          </a:p>
          <a:p>
            <a:pPr>
              <a:buFont typeface="Calibri" panose="020F0502020204030204" pitchFamily="34" charset="0"/>
              <a:buChar char="‒"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783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ф№54 «Отчет врача детского дома, школы-интерната о лечебно-профилактической помощи воспитанникам», утв. приказом Минздрава Росстата от 13.09.99 №342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есть изменения в таблицах №№1000,1100, 2100, 2101, то представить пояснительную записку.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таблице №2211 дается распределение детей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I-III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здоровья, таблица старая. Представить пояснительную записку с распределением детей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I-V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 детей-инвалидов, из них впервые в жизни установленной инвалидностью (таб. 2310) должно соответствовать ф№19. В случае несоответствия представляется 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00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ф№19 «Сведения о детях-инвалидах», утв. приказом Росстата от 27.12.2016 №866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138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6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11560" y="1268760"/>
            <a:ext cx="8075240" cy="459864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Если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не идет, то ф№19, таб.1000, стр.9+10,гр.04=ф№30,таб.2610,стр.1,гр.1 прикладывается пояснительная записка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6251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99592" y="2420888"/>
            <a:ext cx="7787208" cy="3446512"/>
          </a:xfrm>
        </p:spPr>
        <p:txBody>
          <a:bodyPr/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89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8307"/>
            <a:ext cx="8229600" cy="1143000"/>
          </a:xfrm>
        </p:spPr>
        <p:txBody>
          <a:bodyPr/>
          <a:lstStyle/>
          <a:p>
            <a:r>
              <a:rPr lang="ru-RU" altLang="ru-RU" sz="2400" b="1" u="sng" dirty="0" smtClean="0">
                <a:latin typeface="Times New Roman" panose="02020603050405020304" pitchFamily="18" charset="0"/>
              </a:rPr>
              <a:t>Условие контроля</a:t>
            </a:r>
            <a:r>
              <a:rPr lang="ru-RU" altLang="ru-RU" sz="2000" b="1" u="sng" dirty="0" smtClean="0">
                <a:latin typeface="Times New Roman" panose="02020603050405020304" pitchFamily="18" charset="0"/>
              </a:rPr>
              <a:t/>
            </a:r>
            <a:br>
              <a:rPr lang="ru-RU" altLang="ru-RU" sz="2000" b="1" u="sng" dirty="0" smtClean="0">
                <a:latin typeface="Times New Roman" panose="02020603050405020304" pitchFamily="18" charset="0"/>
              </a:rPr>
            </a:br>
            <a:r>
              <a:rPr lang="ru-RU" altLang="ru-RU" sz="2000" b="1" u="sng" dirty="0">
                <a:latin typeface="Times New Roman" panose="02020603050405020304" pitchFamily="18" charset="0"/>
              </a:rPr>
              <a:t/>
            </a:r>
            <a:br>
              <a:rPr lang="ru-RU" altLang="ru-RU" sz="2000" b="1" u="sng" dirty="0">
                <a:latin typeface="Times New Roman" panose="02020603050405020304" pitchFamily="18" charset="0"/>
              </a:rPr>
            </a:b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r>
              <a:rPr lang="ru-RU" sz="2000" dirty="0">
                <a:latin typeface="Arial" charset="0"/>
                <a:cs typeface="Arial" charset="0"/>
              </a:rPr>
              <a:t>131, таб.2000, стр.20,гр.03 = </a:t>
            </a:r>
            <a:r>
              <a:rPr lang="ru-RU" sz="2000" dirty="0" smtClean="0">
                <a:latin typeface="Arial" charset="0"/>
                <a:cs typeface="Arial" charset="0"/>
              </a:rPr>
              <a:t>ф№</a:t>
            </a:r>
            <a:r>
              <a:rPr lang="ru-RU" sz="2000" dirty="0">
                <a:latin typeface="Arial" charset="0"/>
                <a:cs typeface="Arial" charset="0"/>
              </a:rPr>
              <a:t>131, таб.2000, стр.21П23,03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безнадзорных </a:t>
            </a:r>
            <a:r>
              <a:rPr lang="ru-RU" sz="2000" dirty="0" smtClean="0">
                <a:latin typeface="Arial" charset="0"/>
                <a:cs typeface="Arial" charset="0"/>
              </a:rPr>
              <a:t>несовершеннолетних</a:t>
            </a:r>
            <a:r>
              <a:rPr lang="ru-RU" sz="2000" dirty="0">
                <a:latin typeface="Arial" charset="0"/>
                <a:cs typeface="Arial" charset="0"/>
              </a:rPr>
              <a:t>,            =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Arial" charset="0"/>
                <a:cs typeface="Arial" charset="0"/>
              </a:rPr>
              <a:t>доставленных </a:t>
            </a:r>
            <a:r>
              <a:rPr lang="ru-RU" sz="2000" dirty="0">
                <a:latin typeface="Arial" charset="0"/>
                <a:cs typeface="Arial" charset="0"/>
              </a:rPr>
              <a:t>в медицинскую организацию </a:t>
            </a:r>
            <a:r>
              <a:rPr lang="ru-RU" sz="2000" dirty="0" smtClean="0">
                <a:latin typeface="Arial" charset="0"/>
                <a:cs typeface="Arial" charset="0"/>
              </a:rPr>
              <a:t>всего 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smtClean="0">
                <a:latin typeface="Arial" charset="0"/>
                <a:cs typeface="Arial" charset="0"/>
              </a:rPr>
              <a:t>         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Arial" charset="0"/>
                <a:cs typeface="Arial" charset="0"/>
              </a:rPr>
              <a:t>         </a:t>
            </a:r>
            <a:r>
              <a:rPr lang="en-US" sz="2000" dirty="0" smtClean="0">
                <a:latin typeface="Arial" charset="0"/>
                <a:cs typeface="Arial" charset="0"/>
              </a:rPr>
              <a:t>≠ </a:t>
            </a:r>
            <a:r>
              <a:rPr lang="ru-RU" sz="2000" dirty="0">
                <a:latin typeface="Arial" charset="0"/>
                <a:cs typeface="Arial" charset="0"/>
              </a:rPr>
              <a:t>(пояснительная записка</a:t>
            </a:r>
            <a:r>
              <a:rPr lang="ru-RU" sz="2000" dirty="0" smtClean="0">
                <a:latin typeface="Arial" charset="0"/>
                <a:cs typeface="Arial" charset="0"/>
              </a:rPr>
              <a:t>).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charset="0"/>
                <a:cs typeface="Arial" charset="0"/>
              </a:rPr>
              <a:t>сотрудниками органов внутренних дел; гражданами; самостоятельно обратились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4970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u="sng" dirty="0" err="1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400" b="1" u="sng" dirty="0">
                <a:latin typeface="Times New Roman" panose="02020603050405020304" pitchFamily="18" charset="0"/>
              </a:rPr>
              <a:t> </a:t>
            </a:r>
            <a:r>
              <a:rPr lang="ru-RU" altLang="ru-RU" sz="2400" b="1" u="sng" dirty="0" smtClean="0">
                <a:latin typeface="Times New Roman" panose="02020603050405020304" pitchFamily="18" charset="0"/>
              </a:rPr>
              <a:t>контроль</a:t>
            </a:r>
            <a:r>
              <a:rPr lang="ru-RU" altLang="ru-RU" sz="2000" b="1" u="sng" dirty="0" smtClean="0">
                <a:latin typeface="Times New Roman" panose="02020603050405020304" pitchFamily="18" charset="0"/>
              </a:rPr>
              <a:t/>
            </a:r>
            <a:br>
              <a:rPr lang="ru-RU" altLang="ru-RU" sz="2000" b="1" u="sng" dirty="0" smtClean="0">
                <a:latin typeface="Times New Roman" panose="02020603050405020304" pitchFamily="18" charset="0"/>
              </a:rPr>
            </a:br>
            <a:r>
              <a:rPr lang="ru-RU" altLang="ru-RU" sz="2000" b="1" u="sng" dirty="0">
                <a:latin typeface="Times New Roman" panose="02020603050405020304" pitchFamily="18" charset="0"/>
              </a:rPr>
              <a:t/>
            </a:r>
            <a:br>
              <a:rPr lang="ru-RU" altLang="ru-RU" sz="2000" b="1" u="sng" dirty="0">
                <a:latin typeface="Times New Roman" panose="02020603050405020304" pitchFamily="18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ф№</a:t>
            </a:r>
            <a:r>
              <a:rPr lang="ru-RU" sz="2000" dirty="0" smtClean="0">
                <a:latin typeface="Arial" charset="0"/>
              </a:rPr>
              <a:t>131</a:t>
            </a:r>
            <a:r>
              <a:rPr lang="ru-RU" sz="2000" dirty="0">
                <a:latin typeface="Arial" charset="0"/>
              </a:rPr>
              <a:t>, таб.2000, стр.21,гр.3 = </a:t>
            </a:r>
            <a:r>
              <a:rPr lang="ru-RU" sz="2000" dirty="0" smtClean="0">
                <a:latin typeface="Arial" charset="0"/>
              </a:rPr>
              <a:t>ф№14</a:t>
            </a:r>
            <a:r>
              <a:rPr lang="ru-RU" sz="2000" dirty="0">
                <a:latin typeface="Arial" charset="0"/>
              </a:rPr>
              <a:t>, таб.2600, стр1.гр.4</a:t>
            </a:r>
            <a:r>
              <a:rPr lang="ru-RU" altLang="ru-RU" sz="2000" b="1" dirty="0">
                <a:latin typeface="Times New Roman" panose="02020603050405020304" pitchFamily="18" charset="0"/>
              </a:rPr>
              <a:t/>
            </a:r>
            <a:br>
              <a:rPr lang="ru-RU" altLang="ru-RU" sz="2000" b="1" dirty="0">
                <a:latin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безнадзорных несовершеннолетних,          </a:t>
            </a:r>
            <a:r>
              <a:rPr lang="ru-RU" sz="2000" dirty="0" smtClean="0">
                <a:latin typeface="Arial" charset="0"/>
                <a:cs typeface="Arial" charset="0"/>
              </a:rPr>
              <a:t>     =</a:t>
            </a:r>
            <a:endParaRPr lang="ru-RU" sz="2000" dirty="0">
              <a:latin typeface="Arial" charset="0"/>
              <a:cs typeface="Arial" charset="0"/>
            </a:endParaRP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доставленных в медицинскую </a:t>
            </a:r>
            <a:r>
              <a:rPr lang="ru-RU" sz="2000" dirty="0" smtClean="0">
                <a:latin typeface="Arial" charset="0"/>
                <a:cs typeface="Arial" charset="0"/>
              </a:rPr>
              <a:t>организацию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smtClean="0">
                <a:latin typeface="Arial" charset="0"/>
                <a:cs typeface="Arial" charset="0"/>
              </a:rPr>
              <a:t>сотрудниками органов внутренних дел</a:t>
            </a:r>
            <a:endParaRPr lang="ru-RU" sz="2000" dirty="0">
              <a:latin typeface="Arial" charset="0"/>
              <a:cs typeface="Arial" charset="0"/>
            </a:endParaRP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Arial" charset="0"/>
                <a:cs typeface="Arial" charset="0"/>
              </a:rPr>
              <a:t>         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000" b="1" dirty="0" smtClean="0">
                <a:latin typeface="Arial" charset="0"/>
                <a:cs typeface="Arial" charset="0"/>
              </a:rPr>
              <a:t>≠</a:t>
            </a:r>
            <a:r>
              <a:rPr lang="en-US" sz="2000" dirty="0" smtClean="0">
                <a:latin typeface="Arial" charset="0"/>
                <a:cs typeface="Arial" charset="0"/>
              </a:rPr>
              <a:t> </a:t>
            </a:r>
            <a:r>
              <a:rPr lang="ru-RU" sz="2000" dirty="0" smtClean="0">
                <a:latin typeface="Arial" charset="0"/>
                <a:cs typeface="Arial" charset="0"/>
              </a:rPr>
              <a:t>(пояснительная записка)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000" dirty="0">
                <a:latin typeface="Arial" charset="0"/>
                <a:cs typeface="Arial" charset="0"/>
              </a:rPr>
              <a:t>Из общего числа выписанных детей было направлено полицией на лечение в стационарных условиях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0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r>
              <a:rPr lang="ru-RU" sz="2400" b="1" u="sng" dirty="0" smtClean="0"/>
              <a:t> контроля</a:t>
            </a: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000" dirty="0" smtClean="0">
                <a:latin typeface="Arial" charset="0"/>
              </a:rPr>
              <a:t>ф№131</a:t>
            </a:r>
            <a:r>
              <a:rPr lang="ru-RU" sz="2000" dirty="0">
                <a:latin typeface="Arial" charset="0"/>
              </a:rPr>
              <a:t>, таб.2000, </a:t>
            </a:r>
            <a:r>
              <a:rPr lang="ru-RU" sz="2000" dirty="0" smtClean="0">
                <a:latin typeface="Arial" charset="0"/>
              </a:rPr>
              <a:t>стр.24,гр.03 </a:t>
            </a:r>
            <a:r>
              <a:rPr lang="ru-RU" sz="2000" dirty="0">
                <a:latin typeface="Arial" charset="0"/>
              </a:rPr>
              <a:t>= </a:t>
            </a:r>
            <a:r>
              <a:rPr lang="ru-RU" sz="2000" dirty="0" smtClean="0">
                <a:latin typeface="Arial" charset="0"/>
              </a:rPr>
              <a:t>ф№131, таб.2000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smtClean="0">
                <a:latin typeface="Arial" charset="0"/>
              </a:rPr>
              <a:t>стр29+30,гр.03</a:t>
            </a:r>
            <a:endParaRPr lang="ru-RU" sz="20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/>
              <a:t>Все доставленные (обратившиеся) беспризорные и безнадзорные несовершеннолетние в медицинскую организацию должны быть осмотрены врачами-педиатрами.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(пояснительная записка)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35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147248" cy="1012974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контроля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844824"/>
            <a:ext cx="8147247" cy="40324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Arial" charset="0"/>
              </a:rPr>
              <a:t>Ф№131</a:t>
            </a:r>
            <a:r>
              <a:rPr lang="ru-RU" sz="2000" dirty="0">
                <a:latin typeface="Arial" charset="0"/>
              </a:rPr>
              <a:t>, таб.2000, </a:t>
            </a:r>
            <a:r>
              <a:rPr lang="ru-RU" sz="2000" dirty="0" smtClean="0">
                <a:latin typeface="Arial" charset="0"/>
              </a:rPr>
              <a:t>стр.29,гр.03 </a:t>
            </a:r>
            <a:r>
              <a:rPr lang="ru-RU" sz="2000" dirty="0">
                <a:latin typeface="Arial" charset="0"/>
              </a:rPr>
              <a:t>= </a:t>
            </a:r>
            <a:r>
              <a:rPr lang="ru-RU" sz="2000" dirty="0" smtClean="0">
                <a:latin typeface="Arial" charset="0"/>
              </a:rPr>
              <a:t>ф№131</a:t>
            </a:r>
            <a:r>
              <a:rPr lang="ru-RU" sz="2000" dirty="0">
                <a:latin typeface="Arial" charset="0"/>
              </a:rPr>
              <a:t>, таб.2000, </a:t>
            </a:r>
            <a:r>
              <a:rPr lang="ru-RU" sz="2000" dirty="0" smtClean="0">
                <a:latin typeface="Arial" charset="0"/>
              </a:rPr>
              <a:t>стр31П38,гр.03, стр.38,гр.03 – «прочее» (пояснительная записка)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" charset="0"/>
              </a:rPr>
              <a:t>Если по строке 37 имеются данные, то должны быть представлены документы, удостоверяющие факт смерти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61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Вариант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Все беспризорные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безнадзорные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несовершеннолетние госпитализированы (заполняется только ф131,таб.2000,стр.29,гр.03, а ф.№131,таб.2000,стр.30,гр.03=0), тогда: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таб.2000,стр.29,гр.03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= таб.2000,стр.20,гр.03=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таб.1000,стр.1,гр.03=таб.3000,стр.39,гр.03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92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Вариант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 все беспризорные и безнадзорные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несовершенолетние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госпитализированны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имеются отказные в госпитализации (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заполняются в ф№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131, таб.2000,стр.29,гр.03 и ф№131, таб.2000,стр.30,гр.03) тогда: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таб.2000,стр.29+30,гр.03=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таб.2000,стр.20гр.03 и таб.1000,стр.1,гр.03=таб.3000,стр.39,гр.03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таб.2000,стр.29,гр.03</a:t>
            </a:r>
          </a:p>
        </p:txBody>
      </p:sp>
    </p:spTree>
    <p:extLst>
      <p:ext uri="{BB962C8B-B14F-4D97-AF65-F5344CB8AC3E}">
        <p14:creationId xmlns:p14="http://schemas.microsoft.com/office/powerpoint/2010/main" val="411349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075240" cy="4886672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</a:t>
            </a:r>
            <a:r>
              <a:rPr lang="ru-RU" altLang="ru-RU" b="1" dirty="0" smtClean="0">
                <a:latin typeface="Times New Roman" panose="02020603050405020304" pitchFamily="18" charset="0"/>
              </a:rPr>
              <a:t>16-ВН «</a:t>
            </a:r>
            <a:r>
              <a:rPr lang="ru-RU" altLang="ru-RU" b="1" dirty="0">
                <a:latin typeface="Times New Roman" panose="02020603050405020304" pitchFamily="18" charset="0"/>
              </a:rPr>
              <a:t>Сведения о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причинах временной нетрудоспособности», </a:t>
            </a:r>
            <a:r>
              <a:rPr lang="ru-RU" altLang="ru-RU" b="1" dirty="0">
                <a:latin typeface="Times New Roman" panose="02020603050405020304" pitchFamily="18" charset="0"/>
              </a:rPr>
              <a:t>утв. приказом Росстата от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25.12.2014 №723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66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23225</TotalTime>
  <Words>799</Words>
  <Application>Microsoft Office PowerPoint</Application>
  <PresentationFormat>Экран (4:3)</PresentationFormat>
  <Paragraphs>64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1_Шаблон презентации ЦНИИОИЗ 97-2003</vt:lpstr>
      <vt:lpstr>Формы №№1-Дети(здрав), 16-ВН, 1-РБ, №41, 54, 19 </vt:lpstr>
      <vt:lpstr>Презентация PowerPoint</vt:lpstr>
      <vt:lpstr>Условие контроля  ф№131, таб.2000, стр.20,гр.03 = ф№131, таб.2000, стр.21П23,03</vt:lpstr>
      <vt:lpstr>Межформенный контроль  ф№131, таб.2000, стр.21,гр.3 = ф№14, таб.2600, стр1.гр.4 </vt:lpstr>
      <vt:lpstr>Условие контроля  ф№131, таб.2000, стр.24,гр.03 = ф№131, таб.2000, стр29+30,гр.03</vt:lpstr>
      <vt:lpstr>Условие контроля </vt:lpstr>
      <vt:lpstr>I Вариант</vt:lpstr>
      <vt:lpstr>II Вариант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FRIHCOI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Никита А. Голубев</cp:lastModifiedBy>
  <cp:revision>626</cp:revision>
  <cp:lastPrinted>2019-12-03T08:37:51Z</cp:lastPrinted>
  <dcterms:created xsi:type="dcterms:W3CDTF">2015-03-17T12:19:09Z</dcterms:created>
  <dcterms:modified xsi:type="dcterms:W3CDTF">2019-12-04T15:09:37Z</dcterms:modified>
</cp:coreProperties>
</file>